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5143500" type="screen16x9"/>
  <p:notesSz cx="6858000" cy="9144000"/>
  <p:embeddedFontLst>
    <p:embeddedFont>
      <p:font typeface="Open Sans" panose="020B0604020202020204" charset="0"/>
      <p:regular r:id="rId17"/>
      <p:bold r:id="rId18"/>
      <p:italic r:id="rId19"/>
      <p:boldItalic r:id="rId20"/>
    </p:embeddedFont>
    <p:embeddedFont>
      <p:font typeface="Verdana" panose="020B0604030504040204" pitchFamily="34" charset="0"/>
      <p:regular r:id="rId21"/>
      <p:bold r:id="rId22"/>
      <p:italic r:id="rId23"/>
      <p:boldItalic r:id="rId24"/>
    </p:embeddedFont>
    <p:embeddedFont>
      <p:font typeface="PT Sans Narrow" panose="020B0604020202020204" charset="0"/>
      <p:regular r:id="rId25"/>
      <p:bold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726" y="7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drive.google.com/file/d/11eEDCC7RGYlo5sZUKbIYot0NBcWNE7-3/view?ts=5daf191e" TargetMode="External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7059a461ec_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7059a461ec_0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To Date - 40 Certified and 37 micro-credentialed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year - 80 going for cert and 87 for micro</a:t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7059a461ec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7059a461ec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70660fc657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70660fc657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7057f97041_0_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7057f97041_0_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Open Sans"/>
              <a:buChar char="●"/>
            </a:pPr>
            <a:r>
              <a:rPr lang="en" sz="1000">
                <a:latin typeface="Open Sans"/>
                <a:ea typeface="Open Sans"/>
                <a:cs typeface="Open Sans"/>
                <a:sym typeface="Open Sans"/>
              </a:rPr>
              <a:t>Development of components to build an “Equity Needs Assessment”</a:t>
            </a:r>
            <a:endParaRPr sz="1000"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latin typeface="Open Sans"/>
                <a:ea typeface="Open Sans"/>
                <a:cs typeface="Open Sans"/>
                <a:sym typeface="Open Sans"/>
              </a:rPr>
              <a:t>(Leadership and Administration)</a:t>
            </a:r>
            <a:endParaRPr sz="1000"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Open Sans"/>
              <a:buChar char="●"/>
            </a:pPr>
            <a:r>
              <a:rPr lang="en" sz="1000">
                <a:latin typeface="Open Sans"/>
                <a:ea typeface="Open Sans"/>
                <a:cs typeface="Open Sans"/>
                <a:sym typeface="Open Sans"/>
              </a:rPr>
              <a:t>Kick-off of Student Diversity and Equity Committee (Communication)</a:t>
            </a:r>
            <a:endParaRPr sz="1000"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Open Sans"/>
              <a:buChar char="●"/>
            </a:pPr>
            <a:r>
              <a:rPr lang="en" sz="1000">
                <a:latin typeface="Open Sans"/>
                <a:ea typeface="Open Sans"/>
                <a:cs typeface="Open Sans"/>
                <a:sym typeface="Open Sans"/>
              </a:rPr>
              <a:t>Culturally Responsive Professional Development designed to support School Counselors (Professional Development)</a:t>
            </a:r>
            <a:endParaRPr sz="1000"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Open Sans"/>
              <a:buChar char="●"/>
            </a:pPr>
            <a:r>
              <a:rPr lang="en" sz="1000">
                <a:latin typeface="Open Sans"/>
                <a:ea typeface="Open Sans"/>
                <a:cs typeface="Open Sans"/>
                <a:sym typeface="Open Sans"/>
              </a:rPr>
              <a:t>Development and use  of additional </a:t>
            </a:r>
            <a:r>
              <a:rPr lang="en" sz="1000" u="sng">
                <a:solidFill>
                  <a:schemeClr val="accent5"/>
                </a:solidFill>
                <a:latin typeface="Open Sans"/>
                <a:ea typeface="Open Sans"/>
                <a:cs typeface="Open Sans"/>
                <a:sym typeface="Open Sans"/>
                <a:hlinkClick r:id="rId3"/>
              </a:rPr>
              <a:t>tools</a:t>
            </a:r>
            <a:r>
              <a:rPr lang="en" sz="1000">
                <a:latin typeface="Open Sans"/>
                <a:ea typeface="Open Sans"/>
                <a:cs typeface="Open Sans"/>
                <a:sym typeface="Open Sans"/>
              </a:rPr>
              <a:t> to evaluate current instructional and curricular resources (Curriculum and Instruction)</a:t>
            </a:r>
            <a:endParaRPr sz="1000"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Open Sans"/>
              <a:buChar char="●"/>
            </a:pPr>
            <a:r>
              <a:rPr lang="en" sz="1000">
                <a:latin typeface="Open Sans"/>
                <a:ea typeface="Open Sans"/>
                <a:cs typeface="Open Sans"/>
                <a:sym typeface="Open Sans"/>
              </a:rPr>
              <a:t>Update on Incident Reports for 2019-2020</a:t>
            </a:r>
            <a:endParaRPr sz="100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70660fc657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70660fc657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7057f97041_0_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7057f97041_0_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7057f9704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7057f9704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We will use the 5 categories to help us monitor progress of the policy’s components and regulations</a:t>
            </a:r>
            <a:endParaRPr sz="100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7059a461ec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7059a461ec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7059a461ec_0_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7059a461ec_0_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70660fc65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70660fc65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We will use the 5 categories to help us monitor progress of the policy’s components and regulations</a:t>
            </a:r>
            <a:endParaRPr sz="100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7059a461ec_0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7059a461ec_0_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7059a461ec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7059a461ec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7059a461ec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7059a461ec_0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oogle Shape;10;p2"/>
          <p:cNvCxnSpPr/>
          <p:nvPr/>
        </p:nvCxnSpPr>
        <p:spPr>
          <a:xfrm>
            <a:off x="7007735" y="3176888"/>
            <a:ext cx="562200" cy="0"/>
          </a:xfrm>
          <a:prstGeom prst="straightConnector1">
            <a:avLst/>
          </a:prstGeom>
          <a:noFill/>
          <a:ln w="7620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1" name="Google Shape;11;p2"/>
          <p:cNvCxnSpPr/>
          <p:nvPr/>
        </p:nvCxnSpPr>
        <p:spPr>
          <a:xfrm>
            <a:off x="1575035" y="3158252"/>
            <a:ext cx="562200" cy="0"/>
          </a:xfrm>
          <a:prstGeom prst="straightConnector1">
            <a:avLst/>
          </a:prstGeom>
          <a:noFill/>
          <a:ln w="7620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12" name="Google Shape;12;p2"/>
          <p:cNvGrpSpPr/>
          <p:nvPr/>
        </p:nvGrpSpPr>
        <p:grpSpPr>
          <a:xfrm>
            <a:off x="1004144" y="1022025"/>
            <a:ext cx="7136668" cy="152400"/>
            <a:chOff x="1346429" y="1011300"/>
            <a:chExt cx="6452100" cy="152400"/>
          </a:xfrm>
        </p:grpSpPr>
        <p:cxnSp>
          <p:nvCxnSpPr>
            <p:cNvPr id="13" name="Google Shape;13;p2"/>
            <p:cNvCxnSpPr/>
            <p:nvPr/>
          </p:nvCxnSpPr>
          <p:spPr>
            <a:xfrm rot="10800000">
              <a:off x="1346429" y="1011300"/>
              <a:ext cx="6452100" cy="0"/>
            </a:xfrm>
            <a:prstGeom prst="straightConnector1">
              <a:avLst/>
            </a:prstGeom>
            <a:noFill/>
            <a:ln w="762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4" name="Google Shape;14;p2"/>
            <p:cNvCxnSpPr/>
            <p:nvPr/>
          </p:nvCxnSpPr>
          <p:spPr>
            <a:xfrm rot="10800000">
              <a:off x="1346429" y="1163700"/>
              <a:ext cx="64521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grpSp>
        <p:nvGrpSpPr>
          <p:cNvPr id="15" name="Google Shape;15;p2"/>
          <p:cNvGrpSpPr/>
          <p:nvPr/>
        </p:nvGrpSpPr>
        <p:grpSpPr>
          <a:xfrm>
            <a:off x="1004151" y="3969100"/>
            <a:ext cx="7136668" cy="152400"/>
            <a:chOff x="1346435" y="3969088"/>
            <a:chExt cx="6452100" cy="152400"/>
          </a:xfrm>
        </p:grpSpPr>
        <p:cxnSp>
          <p:nvCxnSpPr>
            <p:cNvPr id="16" name="Google Shape;16;p2"/>
            <p:cNvCxnSpPr/>
            <p:nvPr/>
          </p:nvCxnSpPr>
          <p:spPr>
            <a:xfrm>
              <a:off x="1346435" y="4121488"/>
              <a:ext cx="6452100" cy="0"/>
            </a:xfrm>
            <a:prstGeom prst="straightConnector1">
              <a:avLst/>
            </a:prstGeom>
            <a:noFill/>
            <a:ln w="762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7" name="Google Shape;17;p2"/>
            <p:cNvCxnSpPr/>
            <p:nvPr/>
          </p:nvCxnSpPr>
          <p:spPr>
            <a:xfrm>
              <a:off x="1346435" y="3969088"/>
              <a:ext cx="64521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18" name="Google Shape;18;p2"/>
          <p:cNvSpPr txBox="1">
            <a:spLocks noGrp="1"/>
          </p:cNvSpPr>
          <p:nvPr>
            <p:ph type="ctrTitle"/>
          </p:nvPr>
        </p:nvSpPr>
        <p:spPr>
          <a:xfrm>
            <a:off x="1004150" y="1751764"/>
            <a:ext cx="7136700" cy="102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1pPr>
            <a:lvl2pPr lvl="1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subTitle" idx="1"/>
          </p:nvPr>
        </p:nvSpPr>
        <p:spPr>
          <a:xfrm>
            <a:off x="2137225" y="2850039"/>
            <a:ext cx="48705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1"/>
          <p:cNvSpPr/>
          <p:nvPr/>
        </p:nvSpPr>
        <p:spPr>
          <a:xfrm>
            <a:off x="-75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304850"/>
            <a:ext cx="8520600" cy="153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8" name="Google Shape;58;p11"/>
          <p:cNvSpPr txBox="1">
            <a:spLocks noGrp="1"/>
          </p:cNvSpPr>
          <p:nvPr>
            <p:ph type="body" idx="1"/>
          </p:nvPr>
        </p:nvSpPr>
        <p:spPr>
          <a:xfrm>
            <a:off x="311700" y="2995650"/>
            <a:ext cx="8520600" cy="107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9" name="Google Shape;59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/>
          <p:nvPr/>
        </p:nvSpPr>
        <p:spPr>
          <a:xfrm>
            <a:off x="-50" y="2571900"/>
            <a:ext cx="9144000" cy="2571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title"/>
          </p:nvPr>
        </p:nvSpPr>
        <p:spPr>
          <a:xfrm>
            <a:off x="311700" y="814800"/>
            <a:ext cx="8571300" cy="94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/>
          <p:nvPr/>
        </p:nvSpPr>
        <p:spPr>
          <a:xfrm>
            <a:off x="-75" y="5045700"/>
            <a:ext cx="9144000" cy="97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1"/>
          </p:nvPr>
        </p:nvSpPr>
        <p:spPr>
          <a:xfrm>
            <a:off x="311700" y="1266175"/>
            <a:ext cx="3999900" cy="3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body" idx="2"/>
          </p:nvPr>
        </p:nvSpPr>
        <p:spPr>
          <a:xfrm>
            <a:off x="4832400" y="1266175"/>
            <a:ext cx="3999900" cy="3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1" name="Google Shape;4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6"/>
        </a:solid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8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56136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4" name="Google Shape;4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9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47" name="Google Shape;47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8" name="Google Shape;48;p9"/>
          <p:cNvSpPr txBox="1">
            <a:spLocks noGrp="1"/>
          </p:cNvSpPr>
          <p:nvPr>
            <p:ph type="title"/>
          </p:nvPr>
        </p:nvSpPr>
        <p:spPr>
          <a:xfrm>
            <a:off x="265500" y="1039675"/>
            <a:ext cx="4045200" cy="167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9" name="Google Shape;49;p9"/>
          <p:cNvSpPr txBox="1">
            <a:spLocks noGrp="1"/>
          </p:cNvSpPr>
          <p:nvPr>
            <p:ph type="subTitle" idx="1"/>
          </p:nvPr>
        </p:nvSpPr>
        <p:spPr>
          <a:xfrm>
            <a:off x="265500" y="27268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50" name="Google Shape;50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1" name="Google Shape;51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0"/>
          <p:cNvSpPr txBox="1">
            <a:spLocks noGrp="1"/>
          </p:cNvSpPr>
          <p:nvPr>
            <p:ph type="body" idx="1"/>
          </p:nvPr>
        </p:nvSpPr>
        <p:spPr>
          <a:xfrm>
            <a:off x="311700" y="4230725"/>
            <a:ext cx="5998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T Sans Narrow"/>
              <a:buNone/>
              <a:defRPr sz="2400">
                <a:latin typeface="PT Sans Narrow"/>
                <a:ea typeface="PT Sans Narrow"/>
                <a:cs typeface="PT Sans Narrow"/>
                <a:sym typeface="PT Sans Narrow"/>
              </a:defRPr>
            </a:lvl1pPr>
          </a:lstStyle>
          <a:p>
            <a:endParaRPr/>
          </a:p>
        </p:txBody>
      </p:sp>
      <p:sp>
        <p:nvSpPr>
          <p:cNvPr id="54" name="Google Shape;54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tropic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Open Sans"/>
              <a:buChar char="●"/>
              <a:defRPr sz="18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document/d/12uOyYlHBlUbsSSg1jC4kGAz_GVKD73qmcv-2JoTFpmg/edit?usp=sharing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drive.google.com/a/k12albemarle.org/file/d/12e5w1Pgd85r6kdjWkeo7909DsZk0OwW2/view?usp=sharing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drive.google.com/a/k12albemarle.org/file/d/16aUZX_H7Y7_2IMPJ5pgNB_0SbXEr4QN6/view?usp=sharing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drive.google.com/drive/folders/1Few3OQ7pP-Bagq3umAC4maIrzfj6U8KX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drive.google.com/a/k12albemarle.org/file/d/12e5w1Pgd85r6kdjWkeo7909DsZk0OwW2/view?usp=sharing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.png"/><Relationship Id="rId4" Type="http://schemas.openxmlformats.org/officeDocument/2006/relationships/hyperlink" Target="https://drive.google.com/file/d/12e5w1Pgd85r6kdjWkeo7909DsZk0OwW2/view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3"/>
          <p:cNvSpPr txBox="1">
            <a:spLocks noGrp="1"/>
          </p:cNvSpPr>
          <p:nvPr>
            <p:ph type="ctrTitle"/>
          </p:nvPr>
        </p:nvSpPr>
        <p:spPr>
          <a:xfrm>
            <a:off x="1004150" y="1751764"/>
            <a:ext cx="7136700" cy="102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Board Update</a:t>
            </a:r>
            <a:endParaRPr/>
          </a:p>
        </p:txBody>
      </p:sp>
      <p:sp>
        <p:nvSpPr>
          <p:cNvPr id="67" name="Google Shape;67;p13"/>
          <p:cNvSpPr txBox="1">
            <a:spLocks noGrp="1"/>
          </p:cNvSpPr>
          <p:nvPr>
            <p:ph type="subTitle" idx="1"/>
          </p:nvPr>
        </p:nvSpPr>
        <p:spPr>
          <a:xfrm>
            <a:off x="2137225" y="2850039"/>
            <a:ext cx="48705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Anti-Racism Policy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Professional Development - Initial and Ongoing </a:t>
            </a:r>
            <a:endParaRPr/>
          </a:p>
        </p:txBody>
      </p:sp>
      <p:sp>
        <p:nvSpPr>
          <p:cNvPr id="125" name="Google Shape;125;p22"/>
          <p:cNvSpPr txBox="1">
            <a:spLocks noGrp="1"/>
          </p:cNvSpPr>
          <p:nvPr>
            <p:ph type="body" idx="1"/>
          </p:nvPr>
        </p:nvSpPr>
        <p:spPr>
          <a:xfrm>
            <a:off x="311700" y="1253675"/>
            <a:ext cx="4412700" cy="3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Division Level: Foundational Common Experience for All Teachers and Administrators</a:t>
            </a:r>
            <a:endParaRPr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School Based: 18 Schools Engaged in Embedded CRT Professional Learning; DRT led PD in All Schools</a:t>
            </a:r>
            <a:endParaRPr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">
                <a:solidFill>
                  <a:srgbClr val="000000"/>
                </a:solidFill>
              </a:rPr>
              <a:t>Individual: 201 Educators Engaging in CRT Micro-Credentialing (85) and Certification (116) Process</a:t>
            </a:r>
            <a:endParaRPr>
              <a:solidFill>
                <a:srgbClr val="000000"/>
              </a:solidFill>
            </a:endParaRPr>
          </a:p>
        </p:txBody>
      </p:sp>
      <p:pic>
        <p:nvPicPr>
          <p:cNvPr id="126" name="Google Shape;126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24400" y="1304825"/>
            <a:ext cx="4267197" cy="32003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Anti-Racist Curriculum - Development and Tools</a:t>
            </a:r>
            <a:endParaRPr/>
          </a:p>
        </p:txBody>
      </p:sp>
      <p:sp>
        <p:nvSpPr>
          <p:cNvPr id="132" name="Google Shape;132;p23"/>
          <p:cNvSpPr txBox="1">
            <a:spLocks noGrp="1"/>
          </p:cNvSpPr>
          <p:nvPr>
            <p:ph type="body" idx="1"/>
          </p:nvPr>
        </p:nvSpPr>
        <p:spPr>
          <a:xfrm>
            <a:off x="311700" y="1266175"/>
            <a:ext cx="4260300" cy="387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en" sz="1800">
                <a:solidFill>
                  <a:srgbClr val="000000"/>
                </a:solidFill>
              </a:rPr>
              <a:t>Initial cohort of US History Teachers (grades 6,7, and 11)</a:t>
            </a:r>
            <a:endParaRPr sz="1800">
              <a:solidFill>
                <a:srgbClr val="000000"/>
              </a:solidFill>
            </a:endParaRPr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en" sz="1800">
                <a:solidFill>
                  <a:srgbClr val="000000"/>
                </a:solidFill>
              </a:rPr>
              <a:t>Professional learning to support deep work on curriculum and pedagogy</a:t>
            </a:r>
            <a:endParaRPr sz="1800">
              <a:solidFill>
                <a:srgbClr val="000000"/>
              </a:solidFill>
            </a:endParaRPr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en" sz="1800">
                <a:solidFill>
                  <a:srgbClr val="000000"/>
                </a:solidFill>
              </a:rPr>
              <a:t>Development of exemplar units of instruction</a:t>
            </a:r>
            <a:endParaRPr sz="1800">
              <a:solidFill>
                <a:srgbClr val="000000"/>
              </a:solidFill>
            </a:endParaRPr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en" sz="1800">
                <a:solidFill>
                  <a:srgbClr val="000000"/>
                </a:solidFill>
              </a:rPr>
              <a:t>Development of rubric for evaluating current resources and curriculum</a:t>
            </a:r>
            <a:endParaRPr sz="1800">
              <a:solidFill>
                <a:srgbClr val="000000"/>
              </a:solidFill>
            </a:endParaRPr>
          </a:p>
        </p:txBody>
      </p:sp>
      <p:pic>
        <p:nvPicPr>
          <p:cNvPr id="133" name="Google Shape;133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94275" y="2801291"/>
            <a:ext cx="2657101" cy="23422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2001" y="1152425"/>
            <a:ext cx="2657100" cy="19609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Next Steps</a:t>
            </a:r>
            <a:endParaRPr/>
          </a:p>
        </p:txBody>
      </p:sp>
      <p:sp>
        <p:nvSpPr>
          <p:cNvPr id="140" name="Google Shape;140;p24"/>
          <p:cNvSpPr txBox="1">
            <a:spLocks noGrp="1"/>
          </p:cNvSpPr>
          <p:nvPr>
            <p:ph type="body" idx="1"/>
          </p:nvPr>
        </p:nvSpPr>
        <p:spPr>
          <a:xfrm>
            <a:off x="0" y="1152425"/>
            <a:ext cx="7890600" cy="362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Management of Project Teams</a:t>
            </a:r>
            <a:endParaRPr/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sz="1800"/>
              <a:t>Set schedule for next deliverables</a:t>
            </a:r>
            <a:endParaRPr sz="1800"/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sz="1800"/>
              <a:t>Create subcommittees for product completion</a:t>
            </a:r>
            <a:endParaRPr sz="1800"/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sz="1800"/>
              <a:t>Set strategic priorities for each subcommittee with timelines for each deliverable</a:t>
            </a:r>
            <a:endParaRPr sz="1800"/>
          </a:p>
          <a:p>
            <a:pPr marL="9144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Expanding Policy Training for Staff (Classified and Instructional)</a:t>
            </a:r>
            <a:endParaRPr/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sz="1800"/>
              <a:t>Goal of 100% by start of next  school year for Classified </a:t>
            </a:r>
            <a:endParaRPr sz="1800"/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sz="1800"/>
              <a:t>Build on training offered to all bus drivers and EDEP staff</a:t>
            </a:r>
            <a:endParaRPr sz="1800"/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sz="1800"/>
              <a:t>Exploring digital formats for training </a:t>
            </a:r>
            <a:endParaRPr sz="1800"/>
          </a:p>
          <a:p>
            <a:pPr marL="91440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sz="1800"/>
          </a:p>
        </p:txBody>
      </p:sp>
      <p:pic>
        <p:nvPicPr>
          <p:cNvPr id="141" name="Google Shape;141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29800" y="0"/>
            <a:ext cx="3114202" cy="2076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5"/>
          <p:cNvSpPr txBox="1">
            <a:spLocks noGrp="1"/>
          </p:cNvSpPr>
          <p:nvPr>
            <p:ph type="title"/>
          </p:nvPr>
        </p:nvSpPr>
        <p:spPr>
          <a:xfrm>
            <a:off x="311700" y="92450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Next Steps: Examples of Deliverables </a:t>
            </a:r>
            <a:endParaRPr/>
          </a:p>
        </p:txBody>
      </p:sp>
      <p:sp>
        <p:nvSpPr>
          <p:cNvPr id="147" name="Google Shape;147;p25"/>
          <p:cNvSpPr txBox="1">
            <a:spLocks noGrp="1"/>
          </p:cNvSpPr>
          <p:nvPr>
            <p:ph type="body" idx="1"/>
          </p:nvPr>
        </p:nvSpPr>
        <p:spPr>
          <a:xfrm>
            <a:off x="436125" y="1048725"/>
            <a:ext cx="8520600" cy="384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en" b="1">
                <a:solidFill>
                  <a:srgbClr val="000000"/>
                </a:solidFill>
              </a:rPr>
              <a:t>Leadership and Administration</a:t>
            </a:r>
            <a:r>
              <a:rPr lang="en">
                <a:solidFill>
                  <a:srgbClr val="000000"/>
                </a:solidFill>
              </a:rPr>
              <a:t>: Improve the system for school counselors to partner with teachers, students and families as equitable partners in the selection process and course sequencing</a:t>
            </a:r>
            <a:endParaRPr>
              <a:solidFill>
                <a:srgbClr val="000000"/>
              </a:solidFill>
            </a:endParaRPr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000000"/>
              </a:solidFill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en">
                <a:solidFill>
                  <a:srgbClr val="000000"/>
                </a:solidFill>
              </a:rPr>
              <a:t> </a:t>
            </a:r>
            <a:r>
              <a:rPr lang="en" b="1">
                <a:solidFill>
                  <a:srgbClr val="000000"/>
                </a:solidFill>
              </a:rPr>
              <a:t>Communication:</a:t>
            </a:r>
            <a:r>
              <a:rPr lang="en">
                <a:solidFill>
                  <a:srgbClr val="000000"/>
                </a:solidFill>
              </a:rPr>
              <a:t> Kick-off of Student Diversity and Equity Committee</a:t>
            </a:r>
            <a:endParaRPr>
              <a:solidFill>
                <a:srgbClr val="000000"/>
              </a:solidFill>
            </a:endParaRPr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000000"/>
              </a:solidFill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en" b="1">
                <a:solidFill>
                  <a:srgbClr val="000000"/>
                </a:solidFill>
              </a:rPr>
              <a:t>Professional Development</a:t>
            </a:r>
            <a:r>
              <a:rPr lang="en">
                <a:solidFill>
                  <a:srgbClr val="000000"/>
                </a:solidFill>
              </a:rPr>
              <a:t>: Expand Culturally Responsive Professional Development designed to support School Counselors </a:t>
            </a:r>
            <a:endParaRPr>
              <a:solidFill>
                <a:srgbClr val="000000"/>
              </a:solidFill>
            </a:endParaRPr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000000"/>
              </a:solidFill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en" b="1">
                <a:solidFill>
                  <a:srgbClr val="000000"/>
                </a:solidFill>
              </a:rPr>
              <a:t>Curriculum and Instruction:</a:t>
            </a:r>
            <a:r>
              <a:rPr lang="en">
                <a:solidFill>
                  <a:srgbClr val="000000"/>
                </a:solidFill>
              </a:rPr>
              <a:t> Development and use  of additional </a:t>
            </a:r>
            <a:r>
              <a:rPr lang="en" u="sng">
                <a:solidFill>
                  <a:schemeClr val="hlink"/>
                </a:solidFill>
                <a:hlinkClick r:id="rId3"/>
              </a:rPr>
              <a:t>tools</a:t>
            </a:r>
            <a:r>
              <a:rPr lang="en">
                <a:solidFill>
                  <a:srgbClr val="000000"/>
                </a:solidFill>
              </a:rPr>
              <a:t> to evaluate current instructional and curricular resources </a:t>
            </a:r>
            <a:endParaRPr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000000"/>
              </a:solidFill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en" b="1">
                <a:solidFill>
                  <a:srgbClr val="000000"/>
                </a:solidFill>
              </a:rPr>
              <a:t>Policy Enforcement:</a:t>
            </a:r>
            <a:r>
              <a:rPr lang="en">
                <a:solidFill>
                  <a:srgbClr val="000000"/>
                </a:solidFill>
              </a:rPr>
              <a:t> Monitor Incident Reports of racism </a:t>
            </a:r>
            <a:endParaRPr>
              <a:solidFill>
                <a:srgbClr val="000000"/>
              </a:solidFill>
            </a:endParaRPr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000000"/>
              </a:solidFill>
            </a:endParaRPr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6"/>
          <p:cNvSpPr txBox="1">
            <a:spLocks noGrp="1"/>
          </p:cNvSpPr>
          <p:nvPr>
            <p:ph type="title"/>
          </p:nvPr>
        </p:nvSpPr>
        <p:spPr>
          <a:xfrm>
            <a:off x="311700" y="814800"/>
            <a:ext cx="8571300" cy="148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Next Update: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January or February 2020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4"/>
          <p:cNvSpPr txBox="1">
            <a:spLocks noGrp="1"/>
          </p:cNvSpPr>
          <p:nvPr>
            <p:ph type="title"/>
          </p:nvPr>
        </p:nvSpPr>
        <p:spPr>
          <a:xfrm>
            <a:off x="460475" y="5589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" sz="3000">
                <a:solidFill>
                  <a:srgbClr val="000000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ACPS Anti-Racism Policy Statement​</a:t>
            </a:r>
            <a:endParaRPr sz="3000"/>
          </a:p>
        </p:txBody>
      </p:sp>
      <p:sp>
        <p:nvSpPr>
          <p:cNvPr id="73" name="Google Shape;73;p14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rgbClr val="000000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Position Statement:</a:t>
            </a:r>
            <a:r>
              <a:rPr lang="en" sz="2000">
                <a:solidFill>
                  <a:srgbClr val="000000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 The Albemarle County S​chool Board and School Division reject all forms of racism as destructive to their mission, vision, values and goals.​​​​</a:t>
            </a:r>
            <a:endParaRPr sz="2000">
              <a:solidFill>
                <a:srgbClr val="000000"/>
              </a:solidFill>
              <a:highlight>
                <a:srgbClr val="FFFFFF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2000">
              <a:solidFill>
                <a:srgbClr val="000000"/>
              </a:solidFill>
              <a:highlight>
                <a:srgbClr val="FFFFFF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rgbClr val="000000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Equity Mission:</a:t>
            </a:r>
            <a:r>
              <a:rPr lang="en" sz="2000">
                <a:solidFill>
                  <a:srgbClr val="000000"/>
                </a:solidFill>
                <a:highlight>
                  <a:srgbClr val="FFFFFF"/>
                </a:highlight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n" sz="2000">
                <a:solidFill>
                  <a:srgbClr val="000000"/>
                </a:solidFill>
                <a:highlight>
                  <a:schemeClr val="lt1"/>
                </a:highlight>
                <a:latin typeface="Verdana"/>
                <a:ea typeface="Verdana"/>
                <a:cs typeface="Verdana"/>
                <a:sym typeface="Verdana"/>
              </a:rPr>
              <a:t>​​Albemarle County Public Schools is committed to establishing and sustaining an equitable community that achieves the School Division's ​equity mission to ​end the predictive value of race and ensure each individual student's and staff's success.  </a:t>
            </a:r>
            <a:endParaRPr sz="2000">
              <a:solidFill>
                <a:srgbClr val="000000"/>
              </a:solidFill>
              <a:highlight>
                <a:srgbClr val="FFFFFF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800"/>
              </a:spcBef>
              <a:spcAft>
                <a:spcPts val="1600"/>
              </a:spcAft>
              <a:buNone/>
            </a:pPr>
            <a:endParaRPr/>
          </a:p>
        </p:txBody>
      </p:sp>
      <p:cxnSp>
        <p:nvCxnSpPr>
          <p:cNvPr id="74" name="Google Shape;74;p14"/>
          <p:cNvCxnSpPr/>
          <p:nvPr/>
        </p:nvCxnSpPr>
        <p:spPr>
          <a:xfrm>
            <a:off x="460475" y="1266325"/>
            <a:ext cx="5463600" cy="0"/>
          </a:xfrm>
          <a:prstGeom prst="straightConnector1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5"/>
          <p:cNvSpPr txBox="1">
            <a:spLocks noGrp="1"/>
          </p:cNvSpPr>
          <p:nvPr>
            <p:ph type="body" idx="1"/>
          </p:nvPr>
        </p:nvSpPr>
        <p:spPr>
          <a:xfrm>
            <a:off x="311700" y="93175"/>
            <a:ext cx="8520600" cy="394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u="sng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Background: </a:t>
            </a:r>
            <a:r>
              <a:rPr lang="en"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 student-led policy group decided on 5 major activity categories for the policy, which translates to over 20 deliverables of varying size and scope.</a:t>
            </a:r>
            <a:r>
              <a:rPr lang="en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2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●"/>
            </a:pPr>
            <a:r>
              <a:rPr lang="en"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Policy Communication</a:t>
            </a:r>
            <a:endParaRPr sz="2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●"/>
            </a:pPr>
            <a:r>
              <a:rPr lang="en"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Leadership and Administration</a:t>
            </a:r>
            <a:endParaRPr sz="2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●"/>
            </a:pPr>
            <a:r>
              <a:rPr lang="en"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Curriculum and Instruction</a:t>
            </a:r>
            <a:endParaRPr sz="2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●"/>
            </a:pPr>
            <a:r>
              <a:rPr lang="en"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Professional Learning/Training</a:t>
            </a:r>
            <a:endParaRPr sz="2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●"/>
            </a:pPr>
            <a:r>
              <a:rPr lang="en"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Policy Enforcement </a:t>
            </a:r>
            <a:endParaRPr sz="2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" name="Google Shape;80;p15"/>
          <p:cNvSpPr txBox="1"/>
          <p:nvPr/>
        </p:nvSpPr>
        <p:spPr>
          <a:xfrm>
            <a:off x="2722625" y="3567900"/>
            <a:ext cx="4992600" cy="81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Logic Model 1</a:t>
            </a:r>
            <a:r>
              <a:rPr lang="en"/>
              <a:t> &amp; </a:t>
            </a:r>
            <a:r>
              <a:rPr lang="en" u="sng">
                <a:solidFill>
                  <a:schemeClr val="hlink"/>
                </a:solidFill>
                <a:hlinkClick r:id="rId4"/>
              </a:rPr>
              <a:t>Logic Model 2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6"/>
          <p:cNvSpPr txBox="1">
            <a:spLocks noGrp="1"/>
          </p:cNvSpPr>
          <p:nvPr>
            <p:ph type="title"/>
          </p:nvPr>
        </p:nvSpPr>
        <p:spPr>
          <a:xfrm>
            <a:off x="265500" y="1039675"/>
            <a:ext cx="4045200" cy="167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Steering Committee</a:t>
            </a:r>
            <a:endParaRPr/>
          </a:p>
        </p:txBody>
      </p:sp>
      <p:sp>
        <p:nvSpPr>
          <p:cNvPr id="86" name="Google Shape;86;p16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000000"/>
                </a:solidFill>
              </a:rPr>
              <a:t>Bernard Hairston</a:t>
            </a:r>
            <a:endParaRPr sz="240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000000"/>
                </a:solidFill>
              </a:rPr>
              <a:t>Jenn Sublette</a:t>
            </a:r>
            <a:endParaRPr sz="240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000000"/>
                </a:solidFill>
              </a:rPr>
              <a:t>Lars Holmstrom</a:t>
            </a:r>
            <a:endParaRPr sz="240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000000"/>
                </a:solidFill>
              </a:rPr>
              <a:t>Leilani Keys</a:t>
            </a:r>
            <a:endParaRPr sz="240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000000"/>
                </a:solidFill>
              </a:rPr>
              <a:t>Ayanna Mitchell</a:t>
            </a:r>
            <a:endParaRPr sz="240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000000"/>
                </a:solidFill>
              </a:rPr>
              <a:t>Jamie Gellner</a:t>
            </a:r>
            <a:endParaRPr sz="240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sz="2400"/>
          </a:p>
        </p:txBody>
      </p:sp>
      <p:sp>
        <p:nvSpPr>
          <p:cNvPr id="87" name="Google Shape;87;p16"/>
          <p:cNvSpPr txBox="1">
            <a:spLocks noGrp="1"/>
          </p:cNvSpPr>
          <p:nvPr>
            <p:ph type="subTitle" idx="1"/>
          </p:nvPr>
        </p:nvSpPr>
        <p:spPr>
          <a:xfrm>
            <a:off x="265500" y="27268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7"/>
          <p:cNvSpPr txBox="1">
            <a:spLocks noGrp="1"/>
          </p:cNvSpPr>
          <p:nvPr>
            <p:ph type="title"/>
          </p:nvPr>
        </p:nvSpPr>
        <p:spPr>
          <a:xfrm>
            <a:off x="265500" y="1039675"/>
            <a:ext cx="4045200" cy="167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Project Team</a:t>
            </a:r>
            <a:endParaRPr/>
          </a:p>
        </p:txBody>
      </p:sp>
      <p:sp>
        <p:nvSpPr>
          <p:cNvPr id="93" name="Google Shape;93;p17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Bernard Hairston</a:t>
            </a:r>
            <a:endParaRPr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Jenn Sublette</a:t>
            </a:r>
            <a:endParaRPr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Lars Holmstrom</a:t>
            </a:r>
            <a:endParaRPr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Leilani Keys</a:t>
            </a:r>
            <a:endParaRPr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Ayanna Mitchell</a:t>
            </a:r>
            <a:endParaRPr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Jamie Gellner</a:t>
            </a:r>
            <a:endParaRPr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Lorenzo Dickerson</a:t>
            </a:r>
            <a:endParaRPr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Phil Giaramita</a:t>
            </a:r>
            <a:endParaRPr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Jay Thomas</a:t>
            </a:r>
            <a:endParaRPr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Michele Castner</a:t>
            </a:r>
            <a:endParaRPr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Daphne Keiser</a:t>
            </a:r>
            <a:endParaRPr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Nick King</a:t>
            </a:r>
            <a:endParaRPr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 sz="2400"/>
          </a:p>
        </p:txBody>
      </p:sp>
      <p:sp>
        <p:nvSpPr>
          <p:cNvPr id="94" name="Google Shape;94;p17"/>
          <p:cNvSpPr txBox="1">
            <a:spLocks noGrp="1"/>
          </p:cNvSpPr>
          <p:nvPr>
            <p:ph type="subTitle" idx="1"/>
          </p:nvPr>
        </p:nvSpPr>
        <p:spPr>
          <a:xfrm>
            <a:off x="265500" y="27268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8"/>
          <p:cNvSpPr txBox="1">
            <a:spLocks noGrp="1"/>
          </p:cNvSpPr>
          <p:nvPr>
            <p:ph type="body" idx="1"/>
          </p:nvPr>
        </p:nvSpPr>
        <p:spPr>
          <a:xfrm>
            <a:off x="311700" y="93175"/>
            <a:ext cx="8520600" cy="394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u="sng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u="sng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First Domains of Work</a:t>
            </a:r>
            <a:endParaRPr sz="2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AutoNum type="arabicPeriod"/>
            </a:pPr>
            <a:r>
              <a:rPr lang="en"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Policy Communication</a:t>
            </a:r>
            <a:endParaRPr sz="2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AutoNum type="arabicPeriod"/>
            </a:pPr>
            <a:r>
              <a:rPr lang="en"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Professional Learning/Training</a:t>
            </a:r>
            <a:endParaRPr sz="2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AutoNum type="arabicPeriod"/>
            </a:pPr>
            <a:r>
              <a:rPr lang="en"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Curriculum and Instruction</a:t>
            </a:r>
            <a:endParaRPr sz="2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AutoNum type="arabicPeriod"/>
            </a:pPr>
            <a:r>
              <a:rPr lang="en" sz="2400" i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Leadership and Administration</a:t>
            </a:r>
            <a:endParaRPr sz="2400" i="1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AutoNum type="arabicPeriod"/>
            </a:pPr>
            <a:r>
              <a:rPr lang="en" sz="2400" i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Policy Enforcement </a:t>
            </a:r>
            <a:endParaRPr sz="2400" i="1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18"/>
          <p:cNvSpPr txBox="1"/>
          <p:nvPr/>
        </p:nvSpPr>
        <p:spPr>
          <a:xfrm>
            <a:off x="3012975" y="3899725"/>
            <a:ext cx="4992600" cy="81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Logic Model 1</a:t>
            </a:r>
            <a:r>
              <a:rPr lang="en"/>
              <a:t> &amp; </a:t>
            </a:r>
            <a:r>
              <a:rPr lang="en" u="sng">
                <a:solidFill>
                  <a:schemeClr val="hlink"/>
                </a:solidFill>
                <a:hlinkClick r:id="rId3"/>
              </a:rPr>
              <a:t>Logic Model 2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First Deliverables: Partnerships to Create Products</a:t>
            </a:r>
            <a:endParaRPr/>
          </a:p>
        </p:txBody>
      </p:sp>
      <p:sp>
        <p:nvSpPr>
          <p:cNvPr id="106" name="Google Shape;106;p19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en">
                <a:solidFill>
                  <a:srgbClr val="000000"/>
                </a:solidFill>
              </a:rPr>
              <a:t>Development of Policy Logic Model </a:t>
            </a:r>
            <a:endParaRPr>
              <a:solidFill>
                <a:srgbClr val="000000"/>
              </a:solidFill>
            </a:endParaRPr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000000"/>
              </a:solidFill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en">
                <a:solidFill>
                  <a:srgbClr val="000000"/>
                </a:solidFill>
              </a:rPr>
              <a:t>Expansion of Professional Development </a:t>
            </a:r>
            <a:endParaRPr>
              <a:solidFill>
                <a:srgbClr val="000000"/>
              </a:solidFill>
            </a:endParaRPr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000000"/>
              </a:solidFill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en">
                <a:solidFill>
                  <a:srgbClr val="000000"/>
                </a:solidFill>
              </a:rPr>
              <a:t>Design of Public Anti-Racism Statement Posting and Website for Parents and Students</a:t>
            </a:r>
            <a:endParaRPr>
              <a:solidFill>
                <a:srgbClr val="000000"/>
              </a:solidFill>
            </a:endParaRPr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000000"/>
              </a:solidFill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en">
                <a:solidFill>
                  <a:srgbClr val="000000"/>
                </a:solidFill>
              </a:rPr>
              <a:t>Initial Work on Anti-Racism Curriculum Development and Evaluation Tools</a:t>
            </a:r>
            <a:endParaRPr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000000"/>
              </a:solidFill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en">
                <a:solidFill>
                  <a:srgbClr val="000000"/>
                </a:solidFill>
              </a:rPr>
              <a:t>Monitoring of Anonymous Reporting </a:t>
            </a:r>
            <a:endParaRPr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 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0"/>
          <p:cNvSpPr txBox="1">
            <a:spLocks noGrp="1"/>
          </p:cNvSpPr>
          <p:nvPr>
            <p:ph type="title"/>
          </p:nvPr>
        </p:nvSpPr>
        <p:spPr>
          <a:xfrm>
            <a:off x="311700" y="1268250"/>
            <a:ext cx="2317200" cy="260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Logic Model </a:t>
            </a:r>
            <a:r>
              <a:rPr lang="en"/>
              <a:t> &amp;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Unpacking the Policy</a:t>
            </a:r>
            <a:endParaRPr/>
          </a:p>
        </p:txBody>
      </p:sp>
      <p:pic>
        <p:nvPicPr>
          <p:cNvPr id="112" name="Google Shape;112;p20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628900" y="157150"/>
            <a:ext cx="6515100" cy="4829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1"/>
          <p:cNvSpPr txBox="1">
            <a:spLocks noGrp="1"/>
          </p:cNvSpPr>
          <p:nvPr>
            <p:ph type="title"/>
          </p:nvPr>
        </p:nvSpPr>
        <p:spPr>
          <a:xfrm>
            <a:off x="265500" y="382000"/>
            <a:ext cx="4045200" cy="126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Communication</a:t>
            </a:r>
            <a:endParaRPr/>
          </a:p>
        </p:txBody>
      </p:sp>
      <p:sp>
        <p:nvSpPr>
          <p:cNvPr id="118" name="Google Shape;118;p21"/>
          <p:cNvSpPr txBox="1">
            <a:spLocks noGrp="1"/>
          </p:cNvSpPr>
          <p:nvPr>
            <p:ph type="subTitle" idx="1"/>
          </p:nvPr>
        </p:nvSpPr>
        <p:spPr>
          <a:xfrm>
            <a:off x="265500" y="1551900"/>
            <a:ext cx="4045200" cy="326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Char char="●"/>
            </a:pPr>
            <a:r>
              <a:rPr lang="en">
                <a:solidFill>
                  <a:srgbClr val="000000"/>
                </a:solidFill>
              </a:rPr>
              <a:t>Design of Public Statement </a:t>
            </a:r>
            <a:endParaRPr>
              <a:solidFill>
                <a:srgbClr val="000000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for Posting </a:t>
            </a:r>
            <a:endParaRPr>
              <a:solidFill>
                <a:srgbClr val="000000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000000"/>
              </a:solidFill>
            </a:endParaRPr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Char char="●"/>
            </a:pPr>
            <a:r>
              <a:rPr lang="en">
                <a:solidFill>
                  <a:srgbClr val="000000"/>
                </a:solidFill>
              </a:rPr>
              <a:t>Creation of Policy Website</a:t>
            </a:r>
            <a:endParaRPr>
              <a:solidFill>
                <a:srgbClr val="000000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000000"/>
              </a:solidFill>
            </a:endParaRPr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Char char="●"/>
            </a:pPr>
            <a:r>
              <a:rPr lang="en">
                <a:solidFill>
                  <a:srgbClr val="000000"/>
                </a:solidFill>
              </a:rPr>
              <a:t>Integration of Policy Website in School Site’s Parent and Student Resource Sections</a:t>
            </a:r>
            <a:endParaRPr>
              <a:solidFill>
                <a:srgbClr val="000000"/>
              </a:solidFill>
            </a:endParaRPr>
          </a:p>
        </p:txBody>
      </p:sp>
      <p:pic>
        <p:nvPicPr>
          <p:cNvPr id="119" name="Google Shape;119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29934" y="0"/>
            <a:ext cx="3327333" cy="51435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ropic">
  <a:themeElements>
    <a:clrScheme name="Tropic">
      <a:dk1>
        <a:srgbClr val="A1E8D9"/>
      </a:dk1>
      <a:lt1>
        <a:srgbClr val="FFFFFF"/>
      </a:lt1>
      <a:dk2>
        <a:srgbClr val="695D46"/>
      </a:dk2>
      <a:lt2>
        <a:srgbClr val="B3A77D"/>
      </a:lt2>
      <a:accent1>
        <a:srgbClr val="EF6C00"/>
      </a:accent1>
      <a:accent2>
        <a:srgbClr val="009668"/>
      </a:accent2>
      <a:accent3>
        <a:srgbClr val="4DB6AC"/>
      </a:accent3>
      <a:accent4>
        <a:srgbClr val="FF9800"/>
      </a:accent4>
      <a:accent5>
        <a:srgbClr val="CE93D8"/>
      </a:accent5>
      <a:accent6>
        <a:srgbClr val="EEFF41"/>
      </a:accent6>
      <a:hlink>
        <a:srgbClr val="CE93D8"/>
      </a:hlink>
      <a:folHlink>
        <a:srgbClr val="CE93D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629</Words>
  <Application>Microsoft Office PowerPoint</Application>
  <PresentationFormat>On-screen Show (16:9)</PresentationFormat>
  <Paragraphs>113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Open Sans</vt:lpstr>
      <vt:lpstr>Verdana</vt:lpstr>
      <vt:lpstr>Arial</vt:lpstr>
      <vt:lpstr>PT Sans Narrow</vt:lpstr>
      <vt:lpstr>Tropic</vt:lpstr>
      <vt:lpstr>Board Update</vt:lpstr>
      <vt:lpstr>ACPS Anti-Racism Policy Statement​</vt:lpstr>
      <vt:lpstr>PowerPoint Presentation</vt:lpstr>
      <vt:lpstr>Steering Committee</vt:lpstr>
      <vt:lpstr>Project Team</vt:lpstr>
      <vt:lpstr>PowerPoint Presentation</vt:lpstr>
      <vt:lpstr>First Deliverables: Partnerships to Create Products</vt:lpstr>
      <vt:lpstr>Logic Model  &amp; Unpacking the Policy</vt:lpstr>
      <vt:lpstr>Communication</vt:lpstr>
      <vt:lpstr>Professional Development - Initial and Ongoing </vt:lpstr>
      <vt:lpstr>Anti-Racist Curriculum - Development and Tools</vt:lpstr>
      <vt:lpstr>Next Steps</vt:lpstr>
      <vt:lpstr>Next Steps: Examples of Deliverables </vt:lpstr>
      <vt:lpstr>Next Update: January or February 2020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Board Update</dc:title>
  <dc:creator>Jennifer Johnston</dc:creator>
  <cp:lastModifiedBy>Jennifer Johnston</cp:lastModifiedBy>
  <cp:revision>1</cp:revision>
  <dcterms:modified xsi:type="dcterms:W3CDTF">2019-10-24T21:45:07Z</dcterms:modified>
</cp:coreProperties>
</file>